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4" r:id="rId4"/>
    <p:sldId id="309" r:id="rId5"/>
    <p:sldId id="310" r:id="rId6"/>
    <p:sldId id="259" r:id="rId7"/>
    <p:sldId id="285" r:id="rId8"/>
    <p:sldId id="298" r:id="rId9"/>
    <p:sldId id="308" r:id="rId10"/>
    <p:sldId id="299" r:id="rId11"/>
    <p:sldId id="311" r:id="rId12"/>
    <p:sldId id="301" r:id="rId13"/>
    <p:sldId id="302" r:id="rId14"/>
    <p:sldId id="286" r:id="rId15"/>
    <p:sldId id="312" r:id="rId16"/>
    <p:sldId id="313" r:id="rId17"/>
    <p:sldId id="314" r:id="rId18"/>
    <p:sldId id="287" r:id="rId19"/>
    <p:sldId id="305" r:id="rId20"/>
    <p:sldId id="295" r:id="rId21"/>
    <p:sldId id="307" r:id="rId22"/>
    <p:sldId id="300" r:id="rId23"/>
    <p:sldId id="29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  <a:srgbClr val="FFD966"/>
    <a:srgbClr val="29B9A6"/>
    <a:srgbClr val="F47264"/>
    <a:srgbClr val="F8D35E"/>
    <a:srgbClr val="84CBC5"/>
    <a:srgbClr val="144C74"/>
    <a:srgbClr val="1B6AA3"/>
    <a:srgbClr val="FFC20F"/>
    <a:srgbClr val="145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3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6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7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3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baidu.com/link?url=Kawel1uf4MlliLf1zk5CL1Ccu7UCk7W3TCDXXRMcguahP6dDBoEELy3B1SNZsFrSScxCjUl-xIppx2csBMVCj2nuBjXykm54wJJCnj4NLa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2600000">
            <a:off x="2066076" y="3131754"/>
            <a:ext cx="3440323" cy="2965796"/>
          </a:xfrm>
          <a:prstGeom prst="triangle">
            <a:avLst/>
          </a:prstGeom>
          <a:noFill/>
          <a:ln w="19050">
            <a:solidFill>
              <a:srgbClr val="FFC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966759">
            <a:off x="4128595" y="-355492"/>
            <a:ext cx="6338769" cy="546445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3945919">
            <a:off x="10303310" y="4034318"/>
            <a:ext cx="391729" cy="337697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 rot="8598772">
            <a:off x="10372801" y="5007513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8598772">
            <a:off x="10879854" y="4946293"/>
            <a:ext cx="266912" cy="230096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rot="7938589">
            <a:off x="9932817" y="4575168"/>
            <a:ext cx="1368693" cy="1257291"/>
            <a:chOff x="1145739" y="762009"/>
            <a:chExt cx="1001675" cy="920146"/>
          </a:xfrm>
        </p:grpSpPr>
        <p:sp>
          <p:nvSpPr>
            <p:cNvPr id="48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953573">
            <a:off x="3028233" y="2846994"/>
            <a:ext cx="848663" cy="779588"/>
            <a:chOff x="1145739" y="762009"/>
            <a:chExt cx="1001675" cy="920146"/>
          </a:xfrm>
        </p:grpSpPr>
        <p:sp>
          <p:nvSpPr>
            <p:cNvPr id="35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59621" y="2069382"/>
            <a:ext cx="33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安卓账本</a:t>
            </a:r>
            <a:r>
              <a:rPr lang="en-US" altLang="zh-CN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App:</a:t>
            </a:r>
            <a:endParaRPr lang="zh-CN" altLang="en-US" sz="40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47136" y="2544842"/>
            <a:ext cx="585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KeepUrFund</a:t>
            </a:r>
            <a:endParaRPr lang="en-US" altLang="zh-CN" sz="72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2737" y="565770"/>
            <a:ext cx="3097450" cy="2152130"/>
            <a:chOff x="912737" y="565770"/>
            <a:chExt cx="3097450" cy="2152130"/>
          </a:xfrm>
        </p:grpSpPr>
        <p:sp>
          <p:nvSpPr>
            <p:cNvPr id="1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7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5055036" y="3494568"/>
            <a:ext cx="399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期末汇报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5DDDA8-DA83-4429-8770-C0AD453C8176}"/>
              </a:ext>
            </a:extLst>
          </p:cNvPr>
          <p:cNvSpPr txBox="1"/>
          <p:nvPr/>
        </p:nvSpPr>
        <p:spPr>
          <a:xfrm>
            <a:off x="354563" y="4140899"/>
            <a:ext cx="2600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小组成员：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Leader: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胡庆宇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黎浩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香文鑫</a:t>
            </a:r>
          </a:p>
        </p:txBody>
      </p:sp>
    </p:spTree>
    <p:extLst>
      <p:ext uri="{BB962C8B-B14F-4D97-AF65-F5344CB8AC3E}">
        <p14:creationId xmlns:p14="http://schemas.microsoft.com/office/powerpoint/2010/main" val="22335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44219" y="1971564"/>
            <a:ext cx="5157066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控件实现横向滚动效果；每一个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pager_item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item_tb_type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</a:p>
        </p:txBody>
      </p:sp>
      <p:cxnSp>
        <p:nvCxnSpPr>
          <p:cNvPr id="44" name="Straight Connector 32"/>
          <p:cNvCxnSpPr>
            <a:cxnSpLocks/>
          </p:cNvCxnSpPr>
          <p:nvPr/>
        </p:nvCxnSpPr>
        <p:spPr>
          <a:xfrm>
            <a:off x="4521580" y="1409438"/>
            <a:ext cx="3079370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屏幕截图&#10;&#10;自动生成的说明">
            <a:extLst>
              <a:ext uri="{FF2B5EF4-FFF2-40B4-BE49-F238E27FC236}">
                <a16:creationId xmlns:a16="http://schemas.microsoft.com/office/drawing/2014/main" id="{F30A6469-3AFA-4405-AD1F-711671B7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0" y="1261380"/>
            <a:ext cx="2810069" cy="4995679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F1C8D9D-EDD3-4476-A2C1-0E0C2A77118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384065" y="2300693"/>
            <a:ext cx="1060154" cy="38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9285D98-6FC3-44EB-97ED-41E778618A60}"/>
              </a:ext>
            </a:extLst>
          </p:cNvPr>
          <p:cNvSpPr txBox="1"/>
          <p:nvPr/>
        </p:nvSpPr>
        <p:spPr>
          <a:xfrm>
            <a:off x="4297877" y="2972147"/>
            <a:ext cx="5157066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使用第三方插件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TimePickers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pic>
        <p:nvPicPr>
          <p:cNvPr id="11" name="图片 10" descr="图片包含 屏幕截图, 天空&#10;&#10;自动生成的说明">
            <a:extLst>
              <a:ext uri="{FF2B5EF4-FFF2-40B4-BE49-F238E27FC236}">
                <a16:creationId xmlns:a16="http://schemas.microsoft.com/office/drawing/2014/main" id="{41806497-D1CF-41A0-B1B3-1D03CA5BC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1260886"/>
            <a:ext cx="3014904" cy="535982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AF9769-BEC3-46DF-BF68-5136BE60665B}"/>
              </a:ext>
            </a:extLst>
          </p:cNvPr>
          <p:cNvCxnSpPr>
            <a:stCxn id="10" idx="1"/>
          </p:cNvCxnSpPr>
          <p:nvPr/>
        </p:nvCxnSpPr>
        <p:spPr>
          <a:xfrm flipH="1">
            <a:off x="2144364" y="3153543"/>
            <a:ext cx="2153513" cy="109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47E68E1-D710-435C-8EE4-2DCE66EC3709}"/>
              </a:ext>
            </a:extLst>
          </p:cNvPr>
          <p:cNvCxnSpPr>
            <a:stCxn id="10" idx="2"/>
          </p:cNvCxnSpPr>
          <p:nvPr/>
        </p:nvCxnSpPr>
        <p:spPr>
          <a:xfrm>
            <a:off x="6876410" y="3334939"/>
            <a:ext cx="2403057" cy="188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3611999" y="1801855"/>
            <a:ext cx="2165305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控件实现滚动效果</a:t>
            </a:r>
          </a:p>
        </p:txBody>
      </p:sp>
      <p:cxnSp>
        <p:nvCxnSpPr>
          <p:cNvPr id="44" name="Straight Connector 32"/>
          <p:cNvCxnSpPr>
            <a:cxnSpLocks/>
          </p:cNvCxnSpPr>
          <p:nvPr/>
        </p:nvCxnSpPr>
        <p:spPr>
          <a:xfrm>
            <a:off x="3611999" y="1343307"/>
            <a:ext cx="2096934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图片包含 屏幕截图&#10;&#10;自动生成的说明">
            <a:extLst>
              <a:ext uri="{FF2B5EF4-FFF2-40B4-BE49-F238E27FC236}">
                <a16:creationId xmlns:a16="http://schemas.microsoft.com/office/drawing/2014/main" id="{A7F1C638-2E52-4B99-961F-023EAD119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3" y="1315615"/>
            <a:ext cx="2528379" cy="4494895"/>
          </a:xfrm>
          <a:prstGeom prst="rect">
            <a:avLst/>
          </a:prstGeom>
        </p:spPr>
      </p:pic>
      <p:pic>
        <p:nvPicPr>
          <p:cNvPr id="17" name="图片 16" descr="图片包含 屏幕截图&#10;&#10;自动生成的说明">
            <a:extLst>
              <a:ext uri="{FF2B5EF4-FFF2-40B4-BE49-F238E27FC236}">
                <a16:creationId xmlns:a16="http://schemas.microsoft.com/office/drawing/2014/main" id="{D76CC201-D548-472F-B3CD-E238D445D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09" y="1305727"/>
            <a:ext cx="2533248" cy="45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990299" y="1945897"/>
            <a:ext cx="1857690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SwipeMenuView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实现左滑效果；</a:t>
            </a:r>
          </a:p>
        </p:txBody>
      </p:sp>
      <p:cxnSp>
        <p:nvCxnSpPr>
          <p:cNvPr id="44" name="Straight Connector 32"/>
          <p:cNvCxnSpPr/>
          <p:nvPr/>
        </p:nvCxnSpPr>
        <p:spPr>
          <a:xfrm>
            <a:off x="3047655" y="1685412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屏幕截图&#10;&#10;自动生成的说明">
            <a:extLst>
              <a:ext uri="{FF2B5EF4-FFF2-40B4-BE49-F238E27FC236}">
                <a16:creationId xmlns:a16="http://schemas.microsoft.com/office/drawing/2014/main" id="{4A1A601B-EA0B-477F-92CD-6DDDE851D8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4" y="1660681"/>
            <a:ext cx="2265111" cy="4026864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63D209FE-A431-40BF-A9E4-5504E1985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203" r="7230" b="35493"/>
          <a:stretch/>
        </p:blipFill>
        <p:spPr>
          <a:xfrm>
            <a:off x="3276104" y="3645651"/>
            <a:ext cx="1946988" cy="10189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126344-E42B-4F92-8B12-6BE0B2EB2071}"/>
              </a:ext>
            </a:extLst>
          </p:cNvPr>
          <p:cNvSpPr txBox="1"/>
          <p:nvPr/>
        </p:nvSpPr>
        <p:spPr>
          <a:xfrm>
            <a:off x="3211943" y="2920267"/>
            <a:ext cx="436077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单击，用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Dialog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显示详细信息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A9271BE-AE73-4384-8BE9-3D17089841F0}"/>
              </a:ext>
            </a:extLst>
          </p:cNvPr>
          <p:cNvCxnSpPr>
            <a:stCxn id="12" idx="1"/>
          </p:cNvCxnSpPr>
          <p:nvPr/>
        </p:nvCxnSpPr>
        <p:spPr>
          <a:xfrm flipH="1">
            <a:off x="2388637" y="3101663"/>
            <a:ext cx="823306" cy="7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屏幕截图&#10;&#10;自动生成的说明">
            <a:extLst>
              <a:ext uri="{FF2B5EF4-FFF2-40B4-BE49-F238E27FC236}">
                <a16:creationId xmlns:a16="http://schemas.microsoft.com/office/drawing/2014/main" id="{F12FE4DC-B192-4B7D-BF31-602E98898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89" y="1529921"/>
            <a:ext cx="2528373" cy="449488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5017CD-63C6-4767-85DB-E50B670520FF}"/>
              </a:ext>
            </a:extLst>
          </p:cNvPr>
          <p:cNvSpPr txBox="1"/>
          <p:nvPr/>
        </p:nvSpPr>
        <p:spPr>
          <a:xfrm>
            <a:off x="6419812" y="2076558"/>
            <a:ext cx="241227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SwipeRefreshlayout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</a:p>
        </p:txBody>
      </p: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4E9E22D5-23AD-4B89-ACE4-C31B23571C0B}"/>
              </a:ext>
            </a:extLst>
          </p:cNvPr>
          <p:cNvCxnSpPr>
            <a:cxnSpLocks/>
          </p:cNvCxnSpPr>
          <p:nvPr/>
        </p:nvCxnSpPr>
        <p:spPr>
          <a:xfrm>
            <a:off x="6419812" y="1529921"/>
            <a:ext cx="2197208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3796132" y="1696023"/>
            <a:ext cx="4977754" cy="13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使用开源库</a:t>
            </a:r>
            <a:r>
              <a:rPr lang="en-US" altLang="zh-CN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MPAndroidChart</a:t>
            </a:r>
            <a:r>
              <a:rPr lang="zh-CN" altLang="en-US" dirty="0">
                <a:solidFill>
                  <a:schemeClr val="bg1"/>
                </a:solidFill>
              </a:rPr>
              <a:t>从数据库中读取数据，并绘制成图表；点击图表可以切换图表、读取不同分类收入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支出明细排行榜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Straight Connector 32"/>
          <p:cNvCxnSpPr/>
          <p:nvPr/>
        </p:nvCxnSpPr>
        <p:spPr>
          <a:xfrm>
            <a:off x="3892064" y="1184987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807383F6-90F7-4B49-AEFD-42A3BEAA1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5" y="1184987"/>
            <a:ext cx="2608594" cy="5482879"/>
          </a:xfrm>
          <a:prstGeom prst="rect">
            <a:avLst/>
          </a:prstGeom>
        </p:spPr>
      </p:pic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DEF21FC6-1E60-47AC-9098-5219181E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13" y="1107209"/>
            <a:ext cx="3084119" cy="54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测试情况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880363" cy="520091"/>
            <a:chOff x="-12700" y="587118"/>
            <a:chExt cx="3880363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591124" y="600941"/>
              <a:ext cx="327653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手动测试情况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034F959C-3E20-4572-9050-3ABF7A4E9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68" y="1367283"/>
            <a:ext cx="2501392" cy="4446920"/>
          </a:xfrm>
          <a:prstGeom prst="rect">
            <a:avLst/>
          </a:prstGeom>
        </p:spPr>
      </p:pic>
      <p:pic>
        <p:nvPicPr>
          <p:cNvPr id="6" name="图片 5" descr="图片包含 屏幕截图&#10;&#10;自动生成的说明">
            <a:extLst>
              <a:ext uri="{FF2B5EF4-FFF2-40B4-BE49-F238E27FC236}">
                <a16:creationId xmlns:a16="http://schemas.microsoft.com/office/drawing/2014/main" id="{68341B66-B82D-4AD3-8FE6-C4ACF80A0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12" y="1367283"/>
            <a:ext cx="2501392" cy="4446920"/>
          </a:xfrm>
          <a:prstGeom prst="rect">
            <a:avLst/>
          </a:prstGeom>
        </p:spPr>
      </p:pic>
      <p:pic>
        <p:nvPicPr>
          <p:cNvPr id="8" name="图片 7" descr="图片包含 屏幕截图&#10;&#10;自动生成的说明">
            <a:extLst>
              <a:ext uri="{FF2B5EF4-FFF2-40B4-BE49-F238E27FC236}">
                <a16:creationId xmlns:a16="http://schemas.microsoft.com/office/drawing/2014/main" id="{805F82AB-298E-4272-B3B2-FB99A2ADD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52" y="1367283"/>
            <a:ext cx="2501393" cy="4446920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64E023B0-6497-42D0-8511-62893859F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5" y="1367283"/>
            <a:ext cx="2501393" cy="44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58416"/>
            <a:ext cx="3787057" cy="548793"/>
            <a:chOff x="-12700" y="558416"/>
            <a:chExt cx="3787057" cy="548793"/>
          </a:xfrm>
        </p:grpSpPr>
        <p:sp>
          <p:nvSpPr>
            <p:cNvPr id="24" name="文本框 23"/>
            <p:cNvSpPr txBox="1"/>
            <p:nvPr/>
          </p:nvSpPr>
          <p:spPr>
            <a:xfrm>
              <a:off x="497818" y="558416"/>
              <a:ext cx="327653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在线测试情况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58368E34-E34C-49B2-9376-D9EC23D9E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93" y="536274"/>
            <a:ext cx="6797629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58416"/>
            <a:ext cx="3787057" cy="548793"/>
            <a:chOff x="-12700" y="558416"/>
            <a:chExt cx="3787057" cy="548793"/>
          </a:xfrm>
        </p:grpSpPr>
        <p:sp>
          <p:nvSpPr>
            <p:cNvPr id="24" name="文本框 23"/>
            <p:cNvSpPr txBox="1"/>
            <p:nvPr/>
          </p:nvSpPr>
          <p:spPr>
            <a:xfrm>
              <a:off x="497818" y="558416"/>
              <a:ext cx="3276539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在线测试情况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523B2-B52F-4621-8AA2-47CB2EDB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93" y="3872412"/>
            <a:ext cx="11118544" cy="2690093"/>
          </a:xfrm>
          <a:prstGeom prst="rect">
            <a:avLst/>
          </a:prstGeom>
        </p:spPr>
      </p:pic>
      <p:sp>
        <p:nvSpPr>
          <p:cNvPr id="10" name="Down Arrow Callout 55">
            <a:extLst>
              <a:ext uri="{FF2B5EF4-FFF2-40B4-BE49-F238E27FC236}">
                <a16:creationId xmlns:a16="http://schemas.microsoft.com/office/drawing/2014/main" id="{FEE06556-A900-4A61-A16E-EA171A74BE96}"/>
              </a:ext>
            </a:extLst>
          </p:cNvPr>
          <p:cNvSpPr/>
          <p:nvPr/>
        </p:nvSpPr>
        <p:spPr>
          <a:xfrm>
            <a:off x="6122717" y="2230016"/>
            <a:ext cx="5299290" cy="1642396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7A2443-2C00-4594-8EAE-A41E4130610C}"/>
              </a:ext>
            </a:extLst>
          </p:cNvPr>
          <p:cNvSpPr/>
          <p:nvPr/>
        </p:nvSpPr>
        <p:spPr>
          <a:xfrm>
            <a:off x="6403117" y="2392957"/>
            <a:ext cx="473848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从测试情况上来看，测试失败的机型都是低于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版本的比较老的安卓设备，虽然在现今这些设备可能市场占额比较小，但这可能也是我们需要改进的。</a:t>
            </a:r>
          </a:p>
        </p:txBody>
      </p:sp>
    </p:spTree>
    <p:extLst>
      <p:ext uri="{BB962C8B-B14F-4D97-AF65-F5344CB8AC3E}">
        <p14:creationId xmlns:p14="http://schemas.microsoft.com/office/powerpoint/2010/main" val="157078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用户体验和反馈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55"/>
          <p:cNvSpPr/>
          <p:nvPr/>
        </p:nvSpPr>
        <p:spPr>
          <a:xfrm>
            <a:off x="1875951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Callout 55"/>
          <p:cNvSpPr/>
          <p:nvPr/>
        </p:nvSpPr>
        <p:spPr>
          <a:xfrm>
            <a:off x="4696939" y="21196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29B9A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Callout 55"/>
          <p:cNvSpPr/>
          <p:nvPr/>
        </p:nvSpPr>
        <p:spPr>
          <a:xfrm>
            <a:off x="7517927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587118"/>
            <a:ext cx="2726928" cy="520091"/>
            <a:chOff x="-12700" y="587118"/>
            <a:chExt cx="2726928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用户反馈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98628" y="2213829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图标比较少，有点单调</a:t>
            </a:r>
          </a:p>
        </p:txBody>
      </p:sp>
      <p:cxnSp>
        <p:nvCxnSpPr>
          <p:cNvPr id="23" name="Straight Connector 43"/>
          <p:cNvCxnSpPr/>
          <p:nvPr/>
        </p:nvCxnSpPr>
        <p:spPr>
          <a:xfrm>
            <a:off x="1406661" y="6011525"/>
            <a:ext cx="91597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"/>
          <p:cNvCxnSpPr/>
          <p:nvPr/>
        </p:nvCxnSpPr>
        <p:spPr>
          <a:xfrm>
            <a:off x="3035181" y="5417125"/>
            <a:ext cx="0" cy="594400"/>
          </a:xfrm>
          <a:prstGeom prst="line">
            <a:avLst/>
          </a:prstGeom>
          <a:ln w="19050" cap="rnd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/>
          <p:cNvCxnSpPr/>
          <p:nvPr/>
        </p:nvCxnSpPr>
        <p:spPr>
          <a:xfrm>
            <a:off x="8677157" y="5417125"/>
            <a:ext cx="0" cy="594400"/>
          </a:xfrm>
          <a:prstGeom prst="line">
            <a:avLst/>
          </a:prstGeom>
          <a:ln w="19050" cap="rnd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>
            <a:stCxn id="10" idx="2"/>
          </p:cNvCxnSpPr>
          <p:nvPr/>
        </p:nvCxnSpPr>
        <p:spPr>
          <a:xfrm flipH="1">
            <a:off x="5856170" y="5823526"/>
            <a:ext cx="1" cy="187999"/>
          </a:xfrm>
          <a:prstGeom prst="line">
            <a:avLst/>
          </a:prstGeom>
          <a:ln w="19050" cap="rnd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8BCFEAA-F958-4A0C-8684-89ED7457C1FB}"/>
              </a:ext>
            </a:extLst>
          </p:cNvPr>
          <p:cNvSpPr/>
          <p:nvPr/>
        </p:nvSpPr>
        <p:spPr>
          <a:xfrm>
            <a:off x="4819615" y="2611440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列表不能自动刷新，需要手动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E7F056-BD12-4C73-B7B2-E352A0E02BF1}"/>
              </a:ext>
            </a:extLst>
          </p:cNvPr>
          <p:cNvSpPr/>
          <p:nvPr/>
        </p:nvSpPr>
        <p:spPr>
          <a:xfrm>
            <a:off x="4819615" y="3788611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每次跳转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时重新进行数据适配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D65155-A391-46CE-B9C0-1CCCB284E71D}"/>
              </a:ext>
            </a:extLst>
          </p:cNvPr>
          <p:cNvSpPr/>
          <p:nvPr/>
        </p:nvSpPr>
        <p:spPr>
          <a:xfrm>
            <a:off x="1957543" y="3342658"/>
            <a:ext cx="2073111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图标正在适配中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F43A35-035A-4C5E-BC8C-CF7A30D98A7E}"/>
              </a:ext>
            </a:extLst>
          </p:cNvPr>
          <p:cNvSpPr/>
          <p:nvPr/>
        </p:nvSpPr>
        <p:spPr>
          <a:xfrm>
            <a:off x="7640601" y="3013529"/>
            <a:ext cx="2073111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其他功能正在更新中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2" grpId="0"/>
      <p:bldP spid="19" grpId="0"/>
      <p:bldP spid="21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48199" y="1572808"/>
            <a:ext cx="2484781" cy="830997"/>
            <a:chOff x="2015383" y="1928500"/>
            <a:chExt cx="2484781" cy="830997"/>
          </a:xfrm>
        </p:grpSpPr>
        <p:sp>
          <p:nvSpPr>
            <p:cNvPr id="2" name="Text Placeholder 3"/>
            <p:cNvSpPr txBox="1">
              <a:spLocks/>
            </p:cNvSpPr>
            <p:nvPr/>
          </p:nvSpPr>
          <p:spPr>
            <a:xfrm>
              <a:off x="2015383" y="1928500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1780379" cy="754053"/>
              <a:chOff x="2948385" y="1921931"/>
              <a:chExt cx="1780379" cy="7540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1780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使用演示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0" y="2417687"/>
            <a:ext cx="3391686" cy="830997"/>
            <a:chOff x="3609974" y="2795249"/>
            <a:chExt cx="3391686" cy="830997"/>
          </a:xfrm>
        </p:grpSpPr>
        <p:sp>
          <p:nvSpPr>
            <p:cNvPr id="3" name="Text Placeholder 3"/>
            <p:cNvSpPr txBox="1">
              <a:spLocks/>
            </p:cNvSpPr>
            <p:nvPr/>
          </p:nvSpPr>
          <p:spPr>
            <a:xfrm>
              <a:off x="3609974" y="2795249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79415" y="2814671"/>
              <a:ext cx="2622245" cy="754053"/>
              <a:chOff x="2948384" y="1921931"/>
              <a:chExt cx="2622245" cy="75405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48384" y="2214319"/>
                <a:ext cx="2622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主要实现技术概述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21931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Two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5" y="3262566"/>
            <a:ext cx="2549821" cy="830997"/>
            <a:chOff x="5197219" y="3606824"/>
            <a:chExt cx="2549821" cy="830997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5197219" y="3606824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1" y="3626246"/>
              <a:ext cx="1780379" cy="754053"/>
              <a:chOff x="2948385" y="1921931"/>
              <a:chExt cx="1780379" cy="75405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5" y="2214319"/>
                <a:ext cx="1780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测试情况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2193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Three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7857000" y="5004603"/>
            <a:ext cx="3148297" cy="830997"/>
            <a:chOff x="6781706" y="4603606"/>
            <a:chExt cx="3148297" cy="830997"/>
          </a:xfrm>
        </p:grpSpPr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2378855" cy="754053"/>
              <a:chOff x="2948385" y="1921931"/>
              <a:chExt cx="2378855" cy="7540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23788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团队分工和总结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59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1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74DD64C0-6643-467E-B166-5DCD3E6EE8F9}"/>
              </a:ext>
            </a:extLst>
          </p:cNvPr>
          <p:cNvCxnSpPr>
            <a:cxnSpLocks/>
          </p:cNvCxnSpPr>
          <p:nvPr/>
        </p:nvCxnSpPr>
        <p:spPr>
          <a:xfrm>
            <a:off x="8247157" y="5821680"/>
            <a:ext cx="0" cy="102362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32A3F25-C2D0-4D13-81C9-7FB378C37223}"/>
              </a:ext>
            </a:extLst>
          </p:cNvPr>
          <p:cNvGrpSpPr/>
          <p:nvPr/>
        </p:nvGrpSpPr>
        <p:grpSpPr>
          <a:xfrm>
            <a:off x="6172973" y="4199988"/>
            <a:ext cx="3148305" cy="830997"/>
            <a:chOff x="6781706" y="4603606"/>
            <a:chExt cx="3148305" cy="830997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141D3CE8-C8A4-49AB-B870-9CCD16558CED}"/>
                </a:ext>
              </a:extLst>
            </p:cNvPr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439D6FF-78F8-4985-8502-8AD6F8F68F95}"/>
                </a:ext>
              </a:extLst>
            </p:cNvPr>
            <p:cNvGrpSpPr/>
            <p:nvPr/>
          </p:nvGrpSpPr>
          <p:grpSpPr>
            <a:xfrm>
              <a:off x="7551148" y="4623028"/>
              <a:ext cx="2378863" cy="754053"/>
              <a:chOff x="2948385" y="1921931"/>
              <a:chExt cx="2378863" cy="754053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74F93D9-DA1A-4BDF-A6BE-3B860E81C921}"/>
                  </a:ext>
                </a:extLst>
              </p:cNvPr>
              <p:cNvSpPr txBox="1"/>
              <p:nvPr/>
            </p:nvSpPr>
            <p:spPr>
              <a:xfrm>
                <a:off x="2948385" y="2214319"/>
                <a:ext cx="23788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用户体验和反馈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6DF4275-4EBA-473C-B980-2B502895D536}"/>
                  </a:ext>
                </a:extLst>
              </p:cNvPr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4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团队分工和总结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55"/>
          <p:cNvSpPr/>
          <p:nvPr/>
        </p:nvSpPr>
        <p:spPr>
          <a:xfrm>
            <a:off x="1875951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Callout 55"/>
          <p:cNvSpPr/>
          <p:nvPr/>
        </p:nvSpPr>
        <p:spPr>
          <a:xfrm>
            <a:off x="4696939" y="21196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29B9A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负责：图表界面设计和、制作和数据适配等</a:t>
            </a:r>
            <a:endParaRPr lang="en-US" dirty="0"/>
          </a:p>
        </p:txBody>
      </p:sp>
      <p:sp>
        <p:nvSpPr>
          <p:cNvPr id="13" name="Down Arrow Callout 55"/>
          <p:cNvSpPr/>
          <p:nvPr/>
        </p:nvSpPr>
        <p:spPr>
          <a:xfrm>
            <a:off x="7588217" y="1834498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8D35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负责：添加界面的设计、账户界面的设计和数据适配等</a:t>
            </a:r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587118"/>
            <a:ext cx="2726929" cy="520091"/>
            <a:chOff x="-12700" y="587118"/>
            <a:chExt cx="2726929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72753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团队分工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95893" y="2380701"/>
            <a:ext cx="2073111" cy="272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负责：数据库设计与实现，明细界面的设计与实现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明细界面涉及到的控件的点击事件的实现及与数据库的关联实现，同时也参与了添加界面的设计与功能实现，以及数据实时适配等</a:t>
            </a:r>
          </a:p>
        </p:txBody>
      </p:sp>
      <p:cxnSp>
        <p:nvCxnSpPr>
          <p:cNvPr id="23" name="Straight Connector 43"/>
          <p:cNvCxnSpPr/>
          <p:nvPr/>
        </p:nvCxnSpPr>
        <p:spPr>
          <a:xfrm>
            <a:off x="1406661" y="6011525"/>
            <a:ext cx="91597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"/>
          <p:cNvCxnSpPr/>
          <p:nvPr/>
        </p:nvCxnSpPr>
        <p:spPr>
          <a:xfrm>
            <a:off x="3035181" y="5417125"/>
            <a:ext cx="0" cy="594400"/>
          </a:xfrm>
          <a:prstGeom prst="line">
            <a:avLst/>
          </a:prstGeom>
          <a:ln w="19050" cap="rnd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/>
          <p:cNvCxnSpPr/>
          <p:nvPr/>
        </p:nvCxnSpPr>
        <p:spPr>
          <a:xfrm>
            <a:off x="8677157" y="5417125"/>
            <a:ext cx="0" cy="594400"/>
          </a:xfrm>
          <a:prstGeom prst="line">
            <a:avLst/>
          </a:prstGeom>
          <a:ln w="19050" cap="rnd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>
            <a:stCxn id="10" idx="2"/>
          </p:cNvCxnSpPr>
          <p:nvPr/>
        </p:nvCxnSpPr>
        <p:spPr>
          <a:xfrm flipH="1">
            <a:off x="5856170" y="5823526"/>
            <a:ext cx="1" cy="187999"/>
          </a:xfrm>
          <a:prstGeom prst="line">
            <a:avLst/>
          </a:prstGeom>
          <a:ln w="19050" cap="rnd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174F70D-560F-47F1-9739-885AC45483DE}"/>
              </a:ext>
            </a:extLst>
          </p:cNvPr>
          <p:cNvSpPr txBox="1"/>
          <p:nvPr/>
        </p:nvSpPr>
        <p:spPr>
          <a:xfrm>
            <a:off x="2211355" y="1987420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组长：胡庆宇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0EB7A8-565B-40C8-BED7-E5FDC1334815}"/>
              </a:ext>
            </a:extLst>
          </p:cNvPr>
          <p:cNvSpPr txBox="1"/>
          <p:nvPr/>
        </p:nvSpPr>
        <p:spPr>
          <a:xfrm>
            <a:off x="7912359" y="2119601"/>
            <a:ext cx="16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组员：香文鑫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5F4863-FA6C-455A-9134-BBFF28295450}"/>
              </a:ext>
            </a:extLst>
          </p:cNvPr>
          <p:cNvSpPr txBox="1"/>
          <p:nvPr/>
        </p:nvSpPr>
        <p:spPr>
          <a:xfrm>
            <a:off x="5035076" y="2494477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组员：黎浩</a:t>
            </a:r>
          </a:p>
        </p:txBody>
      </p:sp>
    </p:spTree>
    <p:extLst>
      <p:ext uri="{BB962C8B-B14F-4D97-AF65-F5344CB8AC3E}">
        <p14:creationId xmlns:p14="http://schemas.microsoft.com/office/powerpoint/2010/main" val="13545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2" grpId="0"/>
      <p:bldP spid="3" grpId="0"/>
      <p:bldP spid="5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2316561" cy="520091"/>
            <a:chOff x="-12700" y="587118"/>
            <a:chExt cx="2316561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1483123" y="600941"/>
              <a:ext cx="82073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总结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/>
          <p:cNvSpPr txBox="1"/>
          <p:nvPr/>
        </p:nvSpPr>
        <p:spPr>
          <a:xfrm>
            <a:off x="536266" y="1673364"/>
            <a:ext cx="11043024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这次作业结合了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设计、数据库使用、多种控件的数据适配等，是对我们小组成员这个学期所学习内容的一次重要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总结，我们认为总体上呈现出来的效果是还算可以的。不过，由于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开发周期和技术上的某些原因，我们一部分初期设想的功能并没有达到预期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的效果，我们在未来的时间里也会继续改进。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Straight Connector 32"/>
          <p:cNvCxnSpPr/>
          <p:nvPr/>
        </p:nvCxnSpPr>
        <p:spPr>
          <a:xfrm>
            <a:off x="862647" y="1383374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04550" y="1833866"/>
            <a:ext cx="6799559" cy="2475412"/>
            <a:chOff x="2539646" y="1558857"/>
            <a:chExt cx="6799559" cy="2475412"/>
          </a:xfrm>
        </p:grpSpPr>
        <p:sp>
          <p:nvSpPr>
            <p:cNvPr id="10" name="文本框 9"/>
            <p:cNvSpPr txBox="1"/>
            <p:nvPr/>
          </p:nvSpPr>
          <p:spPr>
            <a:xfrm>
              <a:off x="4416832" y="1889112"/>
              <a:ext cx="33970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谢谢</a:t>
              </a:r>
              <a:r>
                <a:rPr lang="en-US" altLang="zh-CN" sz="9600" b="1" dirty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~</a:t>
              </a:r>
              <a:endParaRPr lang="zh-CN" altLang="en-US" sz="9600" b="1" dirty="0">
                <a:solidFill>
                  <a:srgbClr val="DF4949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539646" y="1558857"/>
              <a:ext cx="67995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39646" y="4034269"/>
              <a:ext cx="67995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59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使用演示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104114E-E486-4BFC-9003-31B30CE63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5616"/>
            <a:ext cx="2533248" cy="4503552"/>
          </a:xfrm>
          <a:prstGeom prst="rect">
            <a:avLst/>
          </a:prstGeom>
        </p:spPr>
      </p:pic>
      <p:pic>
        <p:nvPicPr>
          <p:cNvPr id="16" name="图片 15" descr="图片包含 屏幕截图&#10;&#10;自动生成的说明">
            <a:extLst>
              <a:ext uri="{FF2B5EF4-FFF2-40B4-BE49-F238E27FC236}">
                <a16:creationId xmlns:a16="http://schemas.microsoft.com/office/drawing/2014/main" id="{31736C61-89E0-4C29-808D-A6A3475411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30" y="1315615"/>
            <a:ext cx="2533248" cy="4503551"/>
          </a:xfrm>
          <a:prstGeom prst="rect">
            <a:avLst/>
          </a:prstGeom>
        </p:spPr>
      </p:pic>
      <p:pic>
        <p:nvPicPr>
          <p:cNvPr id="17" name="图片 16" descr="图片包含 屏幕截图&#10;&#10;自动生成的说明">
            <a:extLst>
              <a:ext uri="{FF2B5EF4-FFF2-40B4-BE49-F238E27FC236}">
                <a16:creationId xmlns:a16="http://schemas.microsoft.com/office/drawing/2014/main" id="{BED7BE5F-8250-4457-9066-7FD760655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5615"/>
            <a:ext cx="2608594" cy="5482879"/>
          </a:xfrm>
          <a:prstGeom prst="rect">
            <a:avLst/>
          </a:prstGeom>
        </p:spPr>
      </p:pic>
      <p:pic>
        <p:nvPicPr>
          <p:cNvPr id="18" name="图片 17" descr="图片包含 屏幕截图&#10;&#10;自动生成的说明">
            <a:extLst>
              <a:ext uri="{FF2B5EF4-FFF2-40B4-BE49-F238E27FC236}">
                <a16:creationId xmlns:a16="http://schemas.microsoft.com/office/drawing/2014/main" id="{E7A419B6-9F5C-4417-AA82-FFBC8325E6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17" y="1315615"/>
            <a:ext cx="2528379" cy="4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BB4821EB-8E1B-4FF4-B673-F9823A411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297684"/>
            <a:ext cx="2256431" cy="4011434"/>
          </a:xfrm>
          <a:prstGeom prst="rect">
            <a:avLst/>
          </a:prstGeom>
        </p:spPr>
      </p:pic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42B6B738-9D44-4908-8736-87C4B9C4B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51" y="1282254"/>
            <a:ext cx="2265111" cy="4026864"/>
          </a:xfrm>
          <a:prstGeom prst="rect">
            <a:avLst/>
          </a:prstGeom>
        </p:spPr>
      </p:pic>
      <p:pic>
        <p:nvPicPr>
          <p:cNvPr id="8" name="图片 7" descr="图片包含 屏幕截图, 天空&#10;&#10;自动生成的说明">
            <a:extLst>
              <a:ext uri="{FF2B5EF4-FFF2-40B4-BE49-F238E27FC236}">
                <a16:creationId xmlns:a16="http://schemas.microsoft.com/office/drawing/2014/main" id="{C432C5FB-840C-47BA-A9FC-AF3A481F0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07" y="1282254"/>
            <a:ext cx="2265111" cy="4026864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8346291D-3DBB-4BA3-8621-81E379EA52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95" y="1282254"/>
            <a:ext cx="2265111" cy="4026864"/>
          </a:xfrm>
          <a:prstGeom prst="rect">
            <a:avLst/>
          </a:prstGeom>
        </p:spPr>
      </p:pic>
      <p:pic>
        <p:nvPicPr>
          <p:cNvPr id="13" name="图片 12" descr="图片包含 屏幕截图, 天空&#10;&#10;自动生成的说明">
            <a:extLst>
              <a:ext uri="{FF2B5EF4-FFF2-40B4-BE49-F238E27FC236}">
                <a16:creationId xmlns:a16="http://schemas.microsoft.com/office/drawing/2014/main" id="{22F55B54-506C-4A39-9CF7-2279E5E9AA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839" y="1297684"/>
            <a:ext cx="2265111" cy="40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876495" y="3801464"/>
            <a:ext cx="16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使用演示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16190" y="2444954"/>
            <a:ext cx="1196276" cy="1196274"/>
            <a:chOff x="2133505" y="1868011"/>
            <a:chExt cx="1196276" cy="1196274"/>
          </a:xfrm>
        </p:grpSpPr>
        <p:sp>
          <p:nvSpPr>
            <p:cNvPr id="14" name="Teardrop 40"/>
            <p:cNvSpPr/>
            <p:nvPr/>
          </p:nvSpPr>
          <p:spPr>
            <a:xfrm>
              <a:off x="2133505" y="1868011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F472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594152" y="2091252"/>
              <a:ext cx="489277" cy="684119"/>
              <a:chOff x="9451975" y="2613025"/>
              <a:chExt cx="538163" cy="752475"/>
            </a:xfrm>
            <a:solidFill>
              <a:schemeClr val="bg1"/>
            </a:solidFill>
          </p:grpSpPr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9526588" y="2651125"/>
                <a:ext cx="142875" cy="153987"/>
              </a:xfrm>
              <a:custGeom>
                <a:avLst/>
                <a:gdLst>
                  <a:gd name="T0" fmla="*/ 4 w 38"/>
                  <a:gd name="T1" fmla="*/ 26 h 41"/>
                  <a:gd name="T2" fmla="*/ 19 w 38"/>
                  <a:gd name="T3" fmla="*/ 41 h 41"/>
                  <a:gd name="T4" fmla="*/ 34 w 38"/>
                  <a:gd name="T5" fmla="*/ 26 h 41"/>
                  <a:gd name="T6" fmla="*/ 37 w 38"/>
                  <a:gd name="T7" fmla="*/ 20 h 41"/>
                  <a:gd name="T8" fmla="*/ 35 w 38"/>
                  <a:gd name="T9" fmla="*/ 17 h 41"/>
                  <a:gd name="T10" fmla="*/ 19 w 38"/>
                  <a:gd name="T11" fmla="*/ 0 h 41"/>
                  <a:gd name="T12" fmla="*/ 3 w 38"/>
                  <a:gd name="T13" fmla="*/ 17 h 41"/>
                  <a:gd name="T14" fmla="*/ 0 w 38"/>
                  <a:gd name="T15" fmla="*/ 20 h 41"/>
                  <a:gd name="T16" fmla="*/ 4 w 38"/>
                  <a:gd name="T1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4" y="26"/>
                    </a:moveTo>
                    <a:cubicBezTo>
                      <a:pt x="6" y="34"/>
                      <a:pt x="11" y="41"/>
                      <a:pt x="19" y="41"/>
                    </a:cubicBezTo>
                    <a:cubicBezTo>
                      <a:pt x="27" y="41"/>
                      <a:pt x="32" y="34"/>
                      <a:pt x="34" y="26"/>
                    </a:cubicBezTo>
                    <a:cubicBezTo>
                      <a:pt x="36" y="25"/>
                      <a:pt x="38" y="22"/>
                      <a:pt x="37" y="20"/>
                    </a:cubicBezTo>
                    <a:cubicBezTo>
                      <a:pt x="37" y="18"/>
                      <a:pt x="36" y="17"/>
                      <a:pt x="35" y="17"/>
                    </a:cubicBezTo>
                    <a:cubicBezTo>
                      <a:pt x="35" y="7"/>
                      <a:pt x="28" y="0"/>
                      <a:pt x="19" y="0"/>
                    </a:cubicBezTo>
                    <a:cubicBezTo>
                      <a:pt x="10" y="0"/>
                      <a:pt x="3" y="7"/>
                      <a:pt x="3" y="17"/>
                    </a:cubicBezTo>
                    <a:cubicBezTo>
                      <a:pt x="1" y="17"/>
                      <a:pt x="0" y="18"/>
                      <a:pt x="0" y="20"/>
                    </a:cubicBezTo>
                    <a:cubicBezTo>
                      <a:pt x="0" y="22"/>
                      <a:pt x="1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9451975" y="2813050"/>
                <a:ext cx="398463" cy="552450"/>
              </a:xfrm>
              <a:custGeom>
                <a:avLst/>
                <a:gdLst>
                  <a:gd name="T0" fmla="*/ 97 w 106"/>
                  <a:gd name="T1" fmla="*/ 36 h 147"/>
                  <a:gd name="T2" fmla="*/ 82 w 106"/>
                  <a:gd name="T3" fmla="*/ 38 h 147"/>
                  <a:gd name="T4" fmla="*/ 79 w 106"/>
                  <a:gd name="T5" fmla="*/ 37 h 147"/>
                  <a:gd name="T6" fmla="*/ 67 w 106"/>
                  <a:gd name="T7" fmla="*/ 11 h 147"/>
                  <a:gd name="T8" fmla="*/ 66 w 106"/>
                  <a:gd name="T9" fmla="*/ 8 h 147"/>
                  <a:gd name="T10" fmla="*/ 54 w 106"/>
                  <a:gd name="T11" fmla="*/ 2 h 147"/>
                  <a:gd name="T12" fmla="*/ 49 w 106"/>
                  <a:gd name="T13" fmla="*/ 0 h 147"/>
                  <a:gd name="T14" fmla="*/ 43 w 106"/>
                  <a:gd name="T15" fmla="*/ 22 h 147"/>
                  <a:gd name="T16" fmla="*/ 43 w 106"/>
                  <a:gd name="T17" fmla="*/ 5 h 147"/>
                  <a:gd name="T18" fmla="*/ 38 w 106"/>
                  <a:gd name="T19" fmla="*/ 2 h 147"/>
                  <a:gd name="T20" fmla="*/ 37 w 106"/>
                  <a:gd name="T21" fmla="*/ 9 h 147"/>
                  <a:gd name="T22" fmla="*/ 28 w 106"/>
                  <a:gd name="T23" fmla="*/ 0 h 147"/>
                  <a:gd name="T24" fmla="*/ 28 w 106"/>
                  <a:gd name="T25" fmla="*/ 0 h 147"/>
                  <a:gd name="T26" fmla="*/ 10 w 106"/>
                  <a:gd name="T27" fmla="*/ 7 h 147"/>
                  <a:gd name="T28" fmla="*/ 1 w 106"/>
                  <a:gd name="T29" fmla="*/ 69 h 147"/>
                  <a:gd name="T30" fmla="*/ 14 w 106"/>
                  <a:gd name="T31" fmla="*/ 70 h 147"/>
                  <a:gd name="T32" fmla="*/ 18 w 106"/>
                  <a:gd name="T33" fmla="*/ 23 h 147"/>
                  <a:gd name="T34" fmla="*/ 18 w 106"/>
                  <a:gd name="T35" fmla="*/ 65 h 147"/>
                  <a:gd name="T36" fmla="*/ 18 w 106"/>
                  <a:gd name="T37" fmla="*/ 138 h 147"/>
                  <a:gd name="T38" fmla="*/ 27 w 106"/>
                  <a:gd name="T39" fmla="*/ 147 h 147"/>
                  <a:gd name="T40" fmla="*/ 36 w 106"/>
                  <a:gd name="T41" fmla="*/ 138 h 147"/>
                  <a:gd name="T42" fmla="*/ 41 w 106"/>
                  <a:gd name="T43" fmla="*/ 77 h 147"/>
                  <a:gd name="T44" fmla="*/ 50 w 106"/>
                  <a:gd name="T45" fmla="*/ 147 h 147"/>
                  <a:gd name="T46" fmla="*/ 50 w 106"/>
                  <a:gd name="T47" fmla="*/ 147 h 147"/>
                  <a:gd name="T48" fmla="*/ 59 w 106"/>
                  <a:gd name="T49" fmla="*/ 70 h 147"/>
                  <a:gd name="T50" fmla="*/ 60 w 106"/>
                  <a:gd name="T51" fmla="*/ 29 h 147"/>
                  <a:gd name="T52" fmla="*/ 67 w 106"/>
                  <a:gd name="T53" fmla="*/ 43 h 147"/>
                  <a:gd name="T54" fmla="*/ 71 w 106"/>
                  <a:gd name="T55" fmla="*/ 50 h 147"/>
                  <a:gd name="T56" fmla="*/ 75 w 106"/>
                  <a:gd name="T57" fmla="*/ 52 h 147"/>
                  <a:gd name="T58" fmla="*/ 77 w 106"/>
                  <a:gd name="T59" fmla="*/ 52 h 147"/>
                  <a:gd name="T60" fmla="*/ 81 w 106"/>
                  <a:gd name="T61" fmla="*/ 52 h 147"/>
                  <a:gd name="T62" fmla="*/ 100 w 106"/>
                  <a:gd name="T63" fmla="*/ 49 h 147"/>
                  <a:gd name="T64" fmla="*/ 97 w 106"/>
                  <a:gd name="T65" fmla="*/ 3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47">
                    <a:moveTo>
                      <a:pt x="97" y="36"/>
                    </a:moveTo>
                    <a:cubicBezTo>
                      <a:pt x="97" y="36"/>
                      <a:pt x="97" y="36"/>
                      <a:pt x="97" y="36"/>
                    </a:cubicBezTo>
                    <a:cubicBezTo>
                      <a:pt x="95" y="36"/>
                      <a:pt x="91" y="37"/>
                      <a:pt x="87" y="37"/>
                    </a:cubicBezTo>
                    <a:cubicBezTo>
                      <a:pt x="85" y="38"/>
                      <a:pt x="83" y="38"/>
                      <a:pt x="82" y="38"/>
                    </a:cubicBezTo>
                    <a:cubicBezTo>
                      <a:pt x="81" y="38"/>
                      <a:pt x="81" y="38"/>
                      <a:pt x="80" y="38"/>
                    </a:cubicBezTo>
                    <a:cubicBezTo>
                      <a:pt x="80" y="38"/>
                      <a:pt x="80" y="37"/>
                      <a:pt x="79" y="37"/>
                    </a:cubicBezTo>
                    <a:cubicBezTo>
                      <a:pt x="77" y="32"/>
                      <a:pt x="73" y="25"/>
                      <a:pt x="71" y="19"/>
                    </a:cubicBezTo>
                    <a:cubicBezTo>
                      <a:pt x="69" y="16"/>
                      <a:pt x="68" y="13"/>
                      <a:pt x="67" y="11"/>
                    </a:cubicBezTo>
                    <a:cubicBezTo>
                      <a:pt x="67" y="10"/>
                      <a:pt x="66" y="10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5" y="7"/>
                      <a:pt x="65" y="6"/>
                      <a:pt x="64" y="6"/>
                    </a:cubicBezTo>
                    <a:cubicBezTo>
                      <a:pt x="63" y="5"/>
                      <a:pt x="61" y="3"/>
                      <a:pt x="54" y="2"/>
                    </a:cubicBezTo>
                    <a:cubicBezTo>
                      <a:pt x="52" y="1"/>
                      <a:pt x="51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8" y="12"/>
                      <a:pt x="43" y="22"/>
                    </a:cubicBezTo>
                    <a:cubicBezTo>
                      <a:pt x="42" y="15"/>
                      <a:pt x="41" y="9"/>
                      <a:pt x="41" y="9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5" y="15"/>
                      <a:pt x="35" y="22"/>
                    </a:cubicBezTo>
                    <a:cubicBezTo>
                      <a:pt x="30" y="12"/>
                      <a:pt x="28" y="4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5" y="1"/>
                      <a:pt x="24" y="2"/>
                    </a:cubicBezTo>
                    <a:cubicBezTo>
                      <a:pt x="20" y="3"/>
                      <a:pt x="14" y="5"/>
                      <a:pt x="10" y="7"/>
                    </a:cubicBezTo>
                    <a:cubicBezTo>
                      <a:pt x="8" y="9"/>
                      <a:pt x="2" y="17"/>
                      <a:pt x="0" y="44"/>
                    </a:cubicBezTo>
                    <a:cubicBezTo>
                      <a:pt x="0" y="53"/>
                      <a:pt x="1" y="69"/>
                      <a:pt x="1" y="69"/>
                    </a:cubicBezTo>
                    <a:cubicBezTo>
                      <a:pt x="2" y="73"/>
                      <a:pt x="3" y="77"/>
                      <a:pt x="7" y="77"/>
                    </a:cubicBezTo>
                    <a:cubicBezTo>
                      <a:pt x="12" y="77"/>
                      <a:pt x="14" y="74"/>
                      <a:pt x="14" y="70"/>
                    </a:cubicBezTo>
                    <a:cubicBezTo>
                      <a:pt x="14" y="70"/>
                      <a:pt x="13" y="56"/>
                      <a:pt x="14" y="45"/>
                    </a:cubicBezTo>
                    <a:cubicBezTo>
                      <a:pt x="14" y="36"/>
                      <a:pt x="16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8" y="67"/>
                      <a:pt x="18" y="69"/>
                      <a:pt x="18" y="7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43"/>
                      <a:pt x="22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32" y="147"/>
                      <a:pt x="36" y="143"/>
                      <a:pt x="36" y="138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43"/>
                      <a:pt x="45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5" y="147"/>
                      <a:pt x="59" y="143"/>
                      <a:pt x="59" y="138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69"/>
                      <a:pt x="60" y="67"/>
                      <a:pt x="60" y="6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0" y="29"/>
                      <a:pt x="60" y="30"/>
                      <a:pt x="61" y="31"/>
                    </a:cubicBezTo>
                    <a:cubicBezTo>
                      <a:pt x="63" y="35"/>
                      <a:pt x="65" y="40"/>
                      <a:pt x="67" y="43"/>
                    </a:cubicBezTo>
                    <a:cubicBezTo>
                      <a:pt x="68" y="45"/>
                      <a:pt x="69" y="46"/>
                      <a:pt x="70" y="48"/>
                    </a:cubicBezTo>
                    <a:cubicBezTo>
                      <a:pt x="70" y="48"/>
                      <a:pt x="71" y="49"/>
                      <a:pt x="71" y="50"/>
                    </a:cubicBezTo>
                    <a:cubicBezTo>
                      <a:pt x="71" y="50"/>
                      <a:pt x="72" y="50"/>
                      <a:pt x="72" y="51"/>
                    </a:cubicBezTo>
                    <a:cubicBezTo>
                      <a:pt x="73" y="51"/>
                      <a:pt x="74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6" y="52"/>
                      <a:pt x="76" y="52"/>
                      <a:pt x="77" y="52"/>
                    </a:cubicBezTo>
                    <a:cubicBezTo>
                      <a:pt x="77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85" y="52"/>
                      <a:pt x="89" y="51"/>
                      <a:pt x="93" y="51"/>
                    </a:cubicBezTo>
                    <a:cubicBezTo>
                      <a:pt x="97" y="50"/>
                      <a:pt x="100" y="49"/>
                      <a:pt x="100" y="49"/>
                    </a:cubicBezTo>
                    <a:cubicBezTo>
                      <a:pt x="104" y="48"/>
                      <a:pt x="106" y="45"/>
                      <a:pt x="106" y="41"/>
                    </a:cubicBezTo>
                    <a:cubicBezTo>
                      <a:pt x="105" y="37"/>
                      <a:pt x="101" y="35"/>
                      <a:pt x="9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9771063" y="2613025"/>
                <a:ext cx="219075" cy="339725"/>
              </a:xfrm>
              <a:custGeom>
                <a:avLst/>
                <a:gdLst>
                  <a:gd name="T0" fmla="*/ 33 w 58"/>
                  <a:gd name="T1" fmla="*/ 41 h 90"/>
                  <a:gd name="T2" fmla="*/ 32 w 58"/>
                  <a:gd name="T3" fmla="*/ 40 h 90"/>
                  <a:gd name="T4" fmla="*/ 24 w 58"/>
                  <a:gd name="T5" fmla="*/ 37 h 90"/>
                  <a:gd name="T6" fmla="*/ 23 w 58"/>
                  <a:gd name="T7" fmla="*/ 36 h 90"/>
                  <a:gd name="T8" fmla="*/ 17 w 58"/>
                  <a:gd name="T9" fmla="*/ 32 h 90"/>
                  <a:gd name="T10" fmla="*/ 18 w 58"/>
                  <a:gd name="T11" fmla="*/ 24 h 90"/>
                  <a:gd name="T12" fmla="*/ 28 w 58"/>
                  <a:gd name="T13" fmla="*/ 20 h 90"/>
                  <a:gd name="T14" fmla="*/ 48 w 58"/>
                  <a:gd name="T15" fmla="*/ 27 h 90"/>
                  <a:gd name="T16" fmla="*/ 56 w 58"/>
                  <a:gd name="T17" fmla="*/ 24 h 90"/>
                  <a:gd name="T18" fmla="*/ 56 w 58"/>
                  <a:gd name="T19" fmla="*/ 18 h 90"/>
                  <a:gd name="T20" fmla="*/ 38 w 58"/>
                  <a:gd name="T21" fmla="*/ 10 h 90"/>
                  <a:gd name="T22" fmla="*/ 33 w 58"/>
                  <a:gd name="T23" fmla="*/ 9 h 90"/>
                  <a:gd name="T24" fmla="*/ 33 w 58"/>
                  <a:gd name="T25" fmla="*/ 2 h 90"/>
                  <a:gd name="T26" fmla="*/ 31 w 58"/>
                  <a:gd name="T27" fmla="*/ 0 h 90"/>
                  <a:gd name="T28" fmla="*/ 25 w 58"/>
                  <a:gd name="T29" fmla="*/ 0 h 90"/>
                  <a:gd name="T30" fmla="*/ 23 w 58"/>
                  <a:gd name="T31" fmla="*/ 2 h 90"/>
                  <a:gd name="T32" fmla="*/ 23 w 58"/>
                  <a:gd name="T33" fmla="*/ 9 h 90"/>
                  <a:gd name="T34" fmla="*/ 8 w 58"/>
                  <a:gd name="T35" fmla="*/ 15 h 90"/>
                  <a:gd name="T36" fmla="*/ 4 w 58"/>
                  <a:gd name="T37" fmla="*/ 37 h 90"/>
                  <a:gd name="T38" fmla="*/ 11 w 58"/>
                  <a:gd name="T39" fmla="*/ 45 h 90"/>
                  <a:gd name="T40" fmla="*/ 32 w 58"/>
                  <a:gd name="T41" fmla="*/ 54 h 90"/>
                  <a:gd name="T42" fmla="*/ 35 w 58"/>
                  <a:gd name="T43" fmla="*/ 56 h 90"/>
                  <a:gd name="T44" fmla="*/ 40 w 58"/>
                  <a:gd name="T45" fmla="*/ 60 h 90"/>
                  <a:gd name="T46" fmla="*/ 39 w 58"/>
                  <a:gd name="T47" fmla="*/ 68 h 90"/>
                  <a:gd name="T48" fmla="*/ 30 w 58"/>
                  <a:gd name="T49" fmla="*/ 71 h 90"/>
                  <a:gd name="T50" fmla="*/ 20 w 58"/>
                  <a:gd name="T51" fmla="*/ 69 h 90"/>
                  <a:gd name="T52" fmla="*/ 14 w 58"/>
                  <a:gd name="T53" fmla="*/ 65 h 90"/>
                  <a:gd name="T54" fmla="*/ 13 w 58"/>
                  <a:gd name="T55" fmla="*/ 64 h 90"/>
                  <a:gd name="T56" fmla="*/ 13 w 58"/>
                  <a:gd name="T57" fmla="*/ 64 h 90"/>
                  <a:gd name="T58" fmla="*/ 13 w 58"/>
                  <a:gd name="T59" fmla="*/ 64 h 90"/>
                  <a:gd name="T60" fmla="*/ 13 w 58"/>
                  <a:gd name="T61" fmla="*/ 64 h 90"/>
                  <a:gd name="T62" fmla="*/ 9 w 58"/>
                  <a:gd name="T63" fmla="*/ 62 h 90"/>
                  <a:gd name="T64" fmla="*/ 2 w 58"/>
                  <a:gd name="T65" fmla="*/ 66 h 90"/>
                  <a:gd name="T66" fmla="*/ 2 w 58"/>
                  <a:gd name="T67" fmla="*/ 71 h 90"/>
                  <a:gd name="T68" fmla="*/ 23 w 58"/>
                  <a:gd name="T69" fmla="*/ 82 h 90"/>
                  <a:gd name="T70" fmla="*/ 23 w 58"/>
                  <a:gd name="T71" fmla="*/ 89 h 90"/>
                  <a:gd name="T72" fmla="*/ 25 w 58"/>
                  <a:gd name="T73" fmla="*/ 90 h 90"/>
                  <a:gd name="T74" fmla="*/ 31 w 58"/>
                  <a:gd name="T75" fmla="*/ 90 h 90"/>
                  <a:gd name="T76" fmla="*/ 33 w 58"/>
                  <a:gd name="T77" fmla="*/ 89 h 90"/>
                  <a:gd name="T78" fmla="*/ 33 w 58"/>
                  <a:gd name="T79" fmla="*/ 82 h 90"/>
                  <a:gd name="T80" fmla="*/ 49 w 58"/>
                  <a:gd name="T81" fmla="*/ 77 h 90"/>
                  <a:gd name="T82" fmla="*/ 55 w 58"/>
                  <a:gd name="T83" fmla="*/ 56 h 90"/>
                  <a:gd name="T84" fmla="*/ 33 w 58"/>
                  <a:gd name="T85" fmla="*/ 4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" h="90">
                    <a:moveTo>
                      <a:pt x="33" y="41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3" y="36"/>
                      <a:pt x="23" y="36"/>
                    </a:cubicBezTo>
                    <a:cubicBezTo>
                      <a:pt x="20" y="35"/>
                      <a:pt x="19" y="34"/>
                      <a:pt x="17" y="32"/>
                    </a:cubicBezTo>
                    <a:cubicBezTo>
                      <a:pt x="15" y="29"/>
                      <a:pt x="16" y="26"/>
                      <a:pt x="18" y="24"/>
                    </a:cubicBezTo>
                    <a:cubicBezTo>
                      <a:pt x="21" y="21"/>
                      <a:pt x="25" y="20"/>
                      <a:pt x="28" y="20"/>
                    </a:cubicBezTo>
                    <a:cubicBezTo>
                      <a:pt x="30" y="20"/>
                      <a:pt x="38" y="19"/>
                      <a:pt x="48" y="27"/>
                    </a:cubicBezTo>
                    <a:cubicBezTo>
                      <a:pt x="50" y="29"/>
                      <a:pt x="54" y="26"/>
                      <a:pt x="56" y="24"/>
                    </a:cubicBezTo>
                    <a:cubicBezTo>
                      <a:pt x="57" y="22"/>
                      <a:pt x="57" y="20"/>
                      <a:pt x="56" y="18"/>
                    </a:cubicBezTo>
                    <a:cubicBezTo>
                      <a:pt x="53" y="14"/>
                      <a:pt x="43" y="11"/>
                      <a:pt x="38" y="10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17" y="10"/>
                      <a:pt x="12" y="12"/>
                      <a:pt x="8" y="15"/>
                    </a:cubicBezTo>
                    <a:cubicBezTo>
                      <a:pt x="2" y="21"/>
                      <a:pt x="0" y="30"/>
                      <a:pt x="4" y="37"/>
                    </a:cubicBezTo>
                    <a:cubicBezTo>
                      <a:pt x="5" y="40"/>
                      <a:pt x="8" y="43"/>
                      <a:pt x="11" y="45"/>
                    </a:cubicBezTo>
                    <a:cubicBezTo>
                      <a:pt x="14" y="46"/>
                      <a:pt x="26" y="52"/>
                      <a:pt x="32" y="54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7" y="57"/>
                      <a:pt x="39" y="58"/>
                      <a:pt x="40" y="60"/>
                    </a:cubicBezTo>
                    <a:cubicBezTo>
                      <a:pt x="42" y="63"/>
                      <a:pt x="41" y="66"/>
                      <a:pt x="39" y="68"/>
                    </a:cubicBezTo>
                    <a:cubicBezTo>
                      <a:pt x="37" y="70"/>
                      <a:pt x="34" y="71"/>
                      <a:pt x="30" y="71"/>
                    </a:cubicBezTo>
                    <a:cubicBezTo>
                      <a:pt x="27" y="71"/>
                      <a:pt x="24" y="70"/>
                      <a:pt x="20" y="69"/>
                    </a:cubicBezTo>
                    <a:cubicBezTo>
                      <a:pt x="18" y="68"/>
                      <a:pt x="16" y="67"/>
                      <a:pt x="14" y="65"/>
                    </a:cubicBezTo>
                    <a:cubicBezTo>
                      <a:pt x="14" y="65"/>
                      <a:pt x="13" y="65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2" y="62"/>
                      <a:pt x="10" y="62"/>
                      <a:pt x="9" y="62"/>
                    </a:cubicBezTo>
                    <a:cubicBezTo>
                      <a:pt x="6" y="62"/>
                      <a:pt x="3" y="64"/>
                      <a:pt x="2" y="66"/>
                    </a:cubicBezTo>
                    <a:cubicBezTo>
                      <a:pt x="1" y="68"/>
                      <a:pt x="1" y="70"/>
                      <a:pt x="2" y="71"/>
                    </a:cubicBezTo>
                    <a:cubicBezTo>
                      <a:pt x="6" y="77"/>
                      <a:pt x="14" y="81"/>
                      <a:pt x="23" y="82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3" y="90"/>
                      <a:pt x="24" y="90"/>
                      <a:pt x="25" y="90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32" y="90"/>
                      <a:pt x="33" y="90"/>
                      <a:pt x="33" y="89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40" y="82"/>
                      <a:pt x="46" y="80"/>
                      <a:pt x="49" y="77"/>
                    </a:cubicBezTo>
                    <a:cubicBezTo>
                      <a:pt x="55" y="72"/>
                      <a:pt x="58" y="63"/>
                      <a:pt x="55" y="56"/>
                    </a:cubicBezTo>
                    <a:cubicBezTo>
                      <a:pt x="52" y="48"/>
                      <a:pt x="41" y="44"/>
                      <a:pt x="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3" name="App使用情况">
            <a:hlinkClick r:id="" action="ppaction://media"/>
            <a:extLst>
              <a:ext uri="{FF2B5EF4-FFF2-40B4-BE49-F238E27FC236}">
                <a16:creationId xmlns:a16="http://schemas.microsoft.com/office/drawing/2014/main" id="{EFC33421-1EC1-4229-B30F-D0051A6A7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8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4761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主要实现技术概述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608343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1"/>
          <p:cNvCxnSpPr>
            <a:cxnSpLocks/>
          </p:cNvCxnSpPr>
          <p:nvPr/>
        </p:nvCxnSpPr>
        <p:spPr>
          <a:xfrm flipH="1">
            <a:off x="4398449" y="5555378"/>
            <a:ext cx="2693125" cy="0"/>
          </a:xfrm>
          <a:prstGeom prst="line">
            <a:avLst/>
          </a:prstGeom>
          <a:ln w="19050">
            <a:solidFill>
              <a:srgbClr val="29B9A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Callout 133"/>
          <p:cNvSpPr/>
          <p:nvPr/>
        </p:nvSpPr>
        <p:spPr>
          <a:xfrm>
            <a:off x="184151" y="1149651"/>
            <a:ext cx="11103427" cy="4290513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v01"/>
          <p:cNvSpPr>
            <a:spLocks noChangeAspect="1"/>
          </p:cNvSpPr>
          <p:nvPr/>
        </p:nvSpPr>
        <p:spPr>
          <a:xfrm>
            <a:off x="5618581" y="5440164"/>
            <a:ext cx="252860" cy="252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4" name="Sev01"/>
          <p:cNvSpPr>
            <a:spLocks noChangeAspect="1"/>
          </p:cNvSpPr>
          <p:nvPr/>
        </p:nvSpPr>
        <p:spPr>
          <a:xfrm>
            <a:off x="5273863" y="5806919"/>
            <a:ext cx="924004" cy="924002"/>
          </a:xfrm>
          <a:prstGeom prst="ellipse">
            <a:avLst/>
          </a:prstGeom>
          <a:noFill/>
          <a:ln w="57150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0" y="587118"/>
            <a:ext cx="2932112" cy="520091"/>
            <a:chOff x="-12700" y="587118"/>
            <a:chExt cx="2932112" cy="520091"/>
          </a:xfrm>
        </p:grpSpPr>
        <p:sp>
          <p:nvSpPr>
            <p:cNvPr id="35" name="文本框 34"/>
            <p:cNvSpPr txBox="1"/>
            <p:nvPr/>
          </p:nvSpPr>
          <p:spPr>
            <a:xfrm>
              <a:off x="867568" y="600941"/>
              <a:ext cx="2051844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数据库设计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62"/>
          <p:cNvSpPr>
            <a:spLocks noEditPoints="1"/>
          </p:cNvSpPr>
          <p:nvPr/>
        </p:nvSpPr>
        <p:spPr bwMode="auto">
          <a:xfrm>
            <a:off x="5437176" y="6002217"/>
            <a:ext cx="598296" cy="53340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62377" y="1402511"/>
            <a:ext cx="9622971" cy="3599737"/>
            <a:chOff x="-3388448" y="3503179"/>
            <a:chExt cx="9622971" cy="3599737"/>
          </a:xfrm>
        </p:grpSpPr>
        <p:sp>
          <p:nvSpPr>
            <p:cNvPr id="54" name="文本框 53"/>
            <p:cNvSpPr txBox="1"/>
            <p:nvPr/>
          </p:nvSpPr>
          <p:spPr>
            <a:xfrm>
              <a:off x="-1078499" y="3503179"/>
              <a:ext cx="594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String DATABASE_NAME="</a:t>
              </a:r>
              <a:r>
                <a:rPr lang="en-US" altLang="zh-CN" sz="2000" b="1" i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funddb.db</a:t>
              </a:r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";</a:t>
              </a:r>
              <a:endPara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-3388448" y="3840869"/>
              <a:ext cx="9622971" cy="326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db.execSQL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("create table if not exists 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funddb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(" +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"id integer primary key autoincrement," +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主键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"money text not null," +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moneytype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支出：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income/outcome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paytype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 +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消费、收入类别：例如住房、娱乐、医疗等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payway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付款方式：现金、银行卡、微信等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"comments text not null," +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备注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nydate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年月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"date text not null" +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")" );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1"/>
          <p:cNvCxnSpPr>
            <a:cxnSpLocks/>
          </p:cNvCxnSpPr>
          <p:nvPr/>
        </p:nvCxnSpPr>
        <p:spPr>
          <a:xfrm flipH="1">
            <a:off x="4398449" y="5555378"/>
            <a:ext cx="2693125" cy="0"/>
          </a:xfrm>
          <a:prstGeom prst="line">
            <a:avLst/>
          </a:prstGeom>
          <a:ln w="19050">
            <a:solidFill>
              <a:srgbClr val="29B9A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Callout 133"/>
          <p:cNvSpPr/>
          <p:nvPr/>
        </p:nvSpPr>
        <p:spPr>
          <a:xfrm>
            <a:off x="184151" y="1149651"/>
            <a:ext cx="11103427" cy="4290513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v01"/>
          <p:cNvSpPr>
            <a:spLocks noChangeAspect="1"/>
          </p:cNvSpPr>
          <p:nvPr/>
        </p:nvSpPr>
        <p:spPr>
          <a:xfrm>
            <a:off x="5618581" y="5440164"/>
            <a:ext cx="252860" cy="252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4" name="Sev01"/>
          <p:cNvSpPr>
            <a:spLocks noChangeAspect="1"/>
          </p:cNvSpPr>
          <p:nvPr/>
        </p:nvSpPr>
        <p:spPr>
          <a:xfrm>
            <a:off x="5273863" y="5806919"/>
            <a:ext cx="924004" cy="924002"/>
          </a:xfrm>
          <a:prstGeom prst="ellipse">
            <a:avLst/>
          </a:prstGeom>
          <a:noFill/>
          <a:ln w="57150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0" y="587118"/>
            <a:ext cx="6520569" cy="520091"/>
            <a:chOff x="-12700" y="587118"/>
            <a:chExt cx="6520569" cy="520091"/>
          </a:xfrm>
        </p:grpSpPr>
        <p:sp>
          <p:nvSpPr>
            <p:cNvPr id="35" name="文本框 34"/>
            <p:cNvSpPr txBox="1"/>
            <p:nvPr/>
          </p:nvSpPr>
          <p:spPr>
            <a:xfrm>
              <a:off x="380999" y="599601"/>
              <a:ext cx="612687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数据库服务封装：</a:t>
              </a:r>
              <a:r>
                <a:rPr lang="en-US" altLang="zh-CN" sz="3200" b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DBServiceUtils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62"/>
          <p:cNvSpPr>
            <a:spLocks noEditPoints="1"/>
          </p:cNvSpPr>
          <p:nvPr/>
        </p:nvSpPr>
        <p:spPr bwMode="auto">
          <a:xfrm>
            <a:off x="5437176" y="6002217"/>
            <a:ext cx="598296" cy="53340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93699" y="1417835"/>
            <a:ext cx="944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void save(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void delete(int id)                     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search(int id)            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0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4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663</Words>
  <Application>Microsoft Office PowerPoint</Application>
  <PresentationFormat>宽屏</PresentationFormat>
  <Paragraphs>106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FontAwesome</vt:lpstr>
      <vt:lpstr>华文细黑</vt:lpstr>
      <vt:lpstr>迷你简汉真广标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bilin</dc:creator>
  <cp:lastModifiedBy> </cp:lastModifiedBy>
  <cp:revision>442</cp:revision>
  <dcterms:created xsi:type="dcterms:W3CDTF">2015-03-19T06:14:36Z</dcterms:created>
  <dcterms:modified xsi:type="dcterms:W3CDTF">2018-12-27T14:53:14Z</dcterms:modified>
</cp:coreProperties>
</file>